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1" r:id="rId4"/>
    <p:sldId id="270" r:id="rId5"/>
    <p:sldId id="258" r:id="rId6"/>
    <p:sldId id="259" r:id="rId7"/>
    <p:sldId id="260" r:id="rId8"/>
    <p:sldId id="261" r:id="rId9"/>
    <p:sldId id="263" r:id="rId10"/>
    <p:sldId id="264" r:id="rId11"/>
    <p:sldId id="265" r:id="rId12"/>
    <p:sldId id="262" r:id="rId13"/>
    <p:sldId id="266" r:id="rId14"/>
    <p:sldId id="267" r:id="rId15"/>
    <p:sldId id="268" r:id="rId16"/>
    <p:sldId id="26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11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55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6F99DA0D-80B0-41CC-97D4-66684A7DC066}" type="datetimeFigureOut">
              <a:rPr lang="de-DE" smtClean="0"/>
              <a:t>20.11.2019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907A43C-E3BB-47ED-A857-9A718DA1B94C}" type="slidenum">
              <a:rPr lang="de-DE" smtClean="0"/>
              <a:t>‹Nr.›</a:t>
            </a:fld>
            <a:endParaRPr lang="de-DE"/>
          </a:p>
        </p:txBody>
      </p:sp>
      <p:cxnSp>
        <p:nvCxnSpPr>
          <p:cNvPr id="7" name="Gerade Verbindung 7">
            <a:extLst>
              <a:ext uri="{FF2B5EF4-FFF2-40B4-BE49-F238E27FC236}">
                <a16:creationId xmlns:a16="http://schemas.microsoft.com/office/drawing/2014/main" id="{77AEFC52-5636-4C23-999E-85432B41A7C4}"/>
              </a:ext>
            </a:extLst>
          </p:cNvPr>
          <p:cNvCxnSpPr>
            <a:cxnSpLocks/>
          </p:cNvCxnSpPr>
          <p:nvPr userDrawn="1"/>
        </p:nvCxnSpPr>
        <p:spPr>
          <a:xfrm>
            <a:off x="0" y="548680"/>
            <a:ext cx="9144000" cy="0"/>
          </a:xfrm>
          <a:prstGeom prst="line">
            <a:avLst/>
          </a:prstGeom>
          <a:ln/>
          <a:effectLst>
            <a:outerShdw blurRad="63500" dist="38100" dir="5400000" algn="t" rotWithShape="0">
              <a:schemeClr val="tx1">
                <a:alpha val="50000"/>
              </a:schemeClr>
            </a:outerShdw>
          </a:effectLst>
        </p:spPr>
        <p:style>
          <a:lnRef idx="3">
            <a:schemeClr val="accent4"/>
          </a:lnRef>
          <a:fillRef idx="0">
            <a:schemeClr val="accent4"/>
          </a:fillRef>
          <a:effectRef idx="2">
            <a:schemeClr val="accent4"/>
          </a:effectRef>
          <a:fontRef idx="minor">
            <a:schemeClr val="tx1"/>
          </a:fontRef>
        </p:style>
      </p:cxnSp>
      <p:pic>
        <p:nvPicPr>
          <p:cNvPr id="8" name="Grafik 7">
            <a:extLst>
              <a:ext uri="{FF2B5EF4-FFF2-40B4-BE49-F238E27FC236}">
                <a16:creationId xmlns:a16="http://schemas.microsoft.com/office/drawing/2014/main" id="{60036359-41AB-4B97-A83A-0E6E01DA89AC}"/>
              </a:ext>
            </a:extLst>
          </p:cNvPr>
          <p:cNvPicPr>
            <a:picLocks noChangeAspect="1"/>
          </p:cNvPicPr>
          <p:nvPr userDrawn="1"/>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4241074" y="23813"/>
            <a:ext cx="661851" cy="628362"/>
          </a:xfrm>
          <a:prstGeom prst="rect">
            <a:avLst/>
          </a:prstGeom>
        </p:spPr>
      </p:pic>
      <p:sp>
        <p:nvSpPr>
          <p:cNvPr id="9" name="Textfeld 8">
            <a:extLst>
              <a:ext uri="{FF2B5EF4-FFF2-40B4-BE49-F238E27FC236}">
                <a16:creationId xmlns:a16="http://schemas.microsoft.com/office/drawing/2014/main" id="{CAA077FD-DDC6-4FEF-8216-A71055ABE254}"/>
              </a:ext>
            </a:extLst>
          </p:cNvPr>
          <p:cNvSpPr txBox="1"/>
          <p:nvPr userDrawn="1"/>
        </p:nvSpPr>
        <p:spPr>
          <a:xfrm>
            <a:off x="836024" y="106641"/>
            <a:ext cx="2499360" cy="369332"/>
          </a:xfrm>
          <a:prstGeom prst="rect">
            <a:avLst/>
          </a:prstGeom>
          <a:noFill/>
        </p:spPr>
        <p:txBody>
          <a:bodyPr wrap="square" rtlCol="0">
            <a:spAutoFit/>
          </a:bodyPr>
          <a:lstStyle/>
          <a:p>
            <a:r>
              <a:rPr lang="de-DE" sz="1800" b="1" dirty="0">
                <a:solidFill>
                  <a:srgbClr val="00529C"/>
                </a:solidFill>
                <a:latin typeface="Arial Black" panose="020B0A04020102020204" pitchFamily="34" charset="0"/>
                <a:cs typeface="Aharoni" panose="02010803020104030203" pitchFamily="2" charset="-79"/>
              </a:rPr>
              <a:t>Lions Deutschland</a:t>
            </a:r>
          </a:p>
        </p:txBody>
      </p:sp>
      <p:sp>
        <p:nvSpPr>
          <p:cNvPr id="10" name="Textfeld 9">
            <a:extLst>
              <a:ext uri="{FF2B5EF4-FFF2-40B4-BE49-F238E27FC236}">
                <a16:creationId xmlns:a16="http://schemas.microsoft.com/office/drawing/2014/main" id="{6CFF4570-4D59-4B12-8EC2-3E5E37858966}"/>
              </a:ext>
            </a:extLst>
          </p:cNvPr>
          <p:cNvSpPr txBox="1"/>
          <p:nvPr userDrawn="1"/>
        </p:nvSpPr>
        <p:spPr>
          <a:xfrm>
            <a:off x="5808615" y="101581"/>
            <a:ext cx="2343149" cy="369332"/>
          </a:xfrm>
          <a:prstGeom prst="rect">
            <a:avLst/>
          </a:prstGeom>
          <a:noFill/>
        </p:spPr>
        <p:txBody>
          <a:bodyPr wrap="square" rtlCol="0">
            <a:spAutoFit/>
          </a:bodyPr>
          <a:lstStyle/>
          <a:p>
            <a:r>
              <a:rPr lang="de-DE" sz="1800" b="1" dirty="0">
                <a:solidFill>
                  <a:srgbClr val="00529C"/>
                </a:solidFill>
                <a:latin typeface="Arial Black" panose="020B0A04020102020204" pitchFamily="34" charset="0"/>
                <a:cs typeface="Aharoni" panose="02010803020104030203" pitchFamily="2" charset="-79"/>
              </a:rPr>
              <a:t>Distrikt 111 SM</a:t>
            </a:r>
          </a:p>
        </p:txBody>
      </p:sp>
      <p:cxnSp>
        <p:nvCxnSpPr>
          <p:cNvPr id="12" name="Gerade Verbindung 7">
            <a:extLst>
              <a:ext uri="{FF2B5EF4-FFF2-40B4-BE49-F238E27FC236}">
                <a16:creationId xmlns:a16="http://schemas.microsoft.com/office/drawing/2014/main" id="{9C19F842-FD25-4EFC-9381-571FE786AFA2}"/>
              </a:ext>
            </a:extLst>
          </p:cNvPr>
          <p:cNvCxnSpPr>
            <a:cxnSpLocks/>
          </p:cNvCxnSpPr>
          <p:nvPr userDrawn="1"/>
        </p:nvCxnSpPr>
        <p:spPr>
          <a:xfrm>
            <a:off x="-4354" y="6721476"/>
            <a:ext cx="9144000" cy="0"/>
          </a:xfrm>
          <a:prstGeom prst="line">
            <a:avLst/>
          </a:prstGeom>
          <a:ln/>
          <a:effectLst>
            <a:outerShdw blurRad="63500" dist="38100" dir="5400000" algn="t" rotWithShape="0">
              <a:schemeClr val="tx1">
                <a:alpha val="50000"/>
              </a:schemeClr>
            </a:outerShdw>
          </a:effectLst>
        </p:spPr>
        <p:style>
          <a:lnRef idx="3">
            <a:schemeClr val="accent4"/>
          </a:lnRef>
          <a:fillRef idx="0">
            <a:schemeClr val="accent4"/>
          </a:fillRef>
          <a:effectRef idx="2">
            <a:schemeClr val="accent4"/>
          </a:effectRef>
          <a:fontRef idx="minor">
            <a:schemeClr val="tx1"/>
          </a:fontRef>
        </p:style>
      </p:cxnSp>
      <p:pic>
        <p:nvPicPr>
          <p:cNvPr id="13" name="Grafik 12">
            <a:extLst>
              <a:ext uri="{FF2B5EF4-FFF2-40B4-BE49-F238E27FC236}">
                <a16:creationId xmlns:a16="http://schemas.microsoft.com/office/drawing/2014/main" id="{BAE2D57C-60B4-42EF-9D99-1CDF19F54F70}"/>
              </a:ext>
            </a:extLst>
          </p:cNvPr>
          <p:cNvPicPr>
            <a:picLocks noChangeAspect="1"/>
          </p:cNvPicPr>
          <p:nvPr userDrawn="1"/>
        </p:nvPicPr>
        <p:blipFill>
          <a:blip r:embed="rId3"/>
          <a:stretch>
            <a:fillRect/>
          </a:stretch>
        </p:blipFill>
        <p:spPr>
          <a:xfrm>
            <a:off x="8307976" y="61632"/>
            <a:ext cx="560881" cy="445047"/>
          </a:xfrm>
          <a:prstGeom prst="rect">
            <a:avLst/>
          </a:prstGeom>
        </p:spPr>
      </p:pic>
    </p:spTree>
    <p:extLst>
      <p:ext uri="{BB962C8B-B14F-4D97-AF65-F5344CB8AC3E}">
        <p14:creationId xmlns:p14="http://schemas.microsoft.com/office/powerpoint/2010/main" val="64680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F99DA0D-80B0-41CC-97D4-66684A7DC066}" type="datetimeFigureOut">
              <a:rPr lang="de-DE" smtClean="0"/>
              <a:t>20.11.2019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907A43C-E3BB-47ED-A857-9A718DA1B94C}" type="slidenum">
              <a:rPr lang="de-DE" smtClean="0"/>
              <a:t>‹Nr.›</a:t>
            </a:fld>
            <a:endParaRPr lang="de-DE"/>
          </a:p>
        </p:txBody>
      </p:sp>
    </p:spTree>
    <p:extLst>
      <p:ext uri="{BB962C8B-B14F-4D97-AF65-F5344CB8AC3E}">
        <p14:creationId xmlns:p14="http://schemas.microsoft.com/office/powerpoint/2010/main" val="613339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F99DA0D-80B0-41CC-97D4-66684A7DC066}" type="datetimeFigureOut">
              <a:rPr lang="de-DE" smtClean="0"/>
              <a:t>20.11.2019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907A43C-E3BB-47ED-A857-9A718DA1B94C}" type="slidenum">
              <a:rPr lang="de-DE" smtClean="0"/>
              <a:t>‹Nr.›</a:t>
            </a:fld>
            <a:endParaRPr lang="de-DE"/>
          </a:p>
        </p:txBody>
      </p:sp>
    </p:spTree>
    <p:extLst>
      <p:ext uri="{BB962C8B-B14F-4D97-AF65-F5344CB8AC3E}">
        <p14:creationId xmlns:p14="http://schemas.microsoft.com/office/powerpoint/2010/main" val="1139572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F99DA0D-80B0-41CC-97D4-66684A7DC066}" type="datetimeFigureOut">
              <a:rPr lang="de-DE" smtClean="0"/>
              <a:t>20.11.2019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907A43C-E3BB-47ED-A857-9A718DA1B94C}" type="slidenum">
              <a:rPr lang="de-DE" smtClean="0"/>
              <a:t>‹Nr.›</a:t>
            </a:fld>
            <a:endParaRPr lang="de-DE"/>
          </a:p>
        </p:txBody>
      </p:sp>
    </p:spTree>
    <p:extLst>
      <p:ext uri="{BB962C8B-B14F-4D97-AF65-F5344CB8AC3E}">
        <p14:creationId xmlns:p14="http://schemas.microsoft.com/office/powerpoint/2010/main" val="3081909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6F99DA0D-80B0-41CC-97D4-66684A7DC066}" type="datetimeFigureOut">
              <a:rPr lang="de-DE" smtClean="0"/>
              <a:t>20.11.2019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907A43C-E3BB-47ED-A857-9A718DA1B94C}" type="slidenum">
              <a:rPr lang="de-DE" smtClean="0"/>
              <a:t>‹Nr.›</a:t>
            </a:fld>
            <a:endParaRPr lang="de-DE"/>
          </a:p>
        </p:txBody>
      </p:sp>
    </p:spTree>
    <p:extLst>
      <p:ext uri="{BB962C8B-B14F-4D97-AF65-F5344CB8AC3E}">
        <p14:creationId xmlns:p14="http://schemas.microsoft.com/office/powerpoint/2010/main" val="2333629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6F99DA0D-80B0-41CC-97D4-66684A7DC066}" type="datetimeFigureOut">
              <a:rPr lang="de-DE" smtClean="0"/>
              <a:t>20.11.2019</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C907A43C-E3BB-47ED-A857-9A718DA1B94C}" type="slidenum">
              <a:rPr lang="de-DE" smtClean="0"/>
              <a:t>‹Nr.›</a:t>
            </a:fld>
            <a:endParaRPr lang="de-DE"/>
          </a:p>
        </p:txBody>
      </p:sp>
    </p:spTree>
    <p:extLst>
      <p:ext uri="{BB962C8B-B14F-4D97-AF65-F5344CB8AC3E}">
        <p14:creationId xmlns:p14="http://schemas.microsoft.com/office/powerpoint/2010/main" val="1046561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29842" y="2505075"/>
            <a:ext cx="3868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6F99DA0D-80B0-41CC-97D4-66684A7DC066}" type="datetimeFigureOut">
              <a:rPr lang="de-DE" smtClean="0"/>
              <a:t>20.11.2019</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C907A43C-E3BB-47ED-A857-9A718DA1B94C}" type="slidenum">
              <a:rPr lang="de-DE" smtClean="0"/>
              <a:t>‹Nr.›</a:t>
            </a:fld>
            <a:endParaRPr lang="de-DE"/>
          </a:p>
        </p:txBody>
      </p:sp>
    </p:spTree>
    <p:extLst>
      <p:ext uri="{BB962C8B-B14F-4D97-AF65-F5344CB8AC3E}">
        <p14:creationId xmlns:p14="http://schemas.microsoft.com/office/powerpoint/2010/main" val="36674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6F99DA0D-80B0-41CC-97D4-66684A7DC066}" type="datetimeFigureOut">
              <a:rPr lang="de-DE" smtClean="0"/>
              <a:t>20.11.2019</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C907A43C-E3BB-47ED-A857-9A718DA1B94C}" type="slidenum">
              <a:rPr lang="de-DE" smtClean="0"/>
              <a:t>‹Nr.›</a:t>
            </a:fld>
            <a:endParaRPr lang="de-DE"/>
          </a:p>
        </p:txBody>
      </p:sp>
    </p:spTree>
    <p:extLst>
      <p:ext uri="{BB962C8B-B14F-4D97-AF65-F5344CB8AC3E}">
        <p14:creationId xmlns:p14="http://schemas.microsoft.com/office/powerpoint/2010/main" val="741091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cxnSp>
        <p:nvCxnSpPr>
          <p:cNvPr id="5" name="Gerade Verbindung 7">
            <a:extLst>
              <a:ext uri="{FF2B5EF4-FFF2-40B4-BE49-F238E27FC236}">
                <a16:creationId xmlns:a16="http://schemas.microsoft.com/office/drawing/2014/main" id="{FB58E435-DFBE-4279-8196-F96ECE66C287}"/>
              </a:ext>
            </a:extLst>
          </p:cNvPr>
          <p:cNvCxnSpPr>
            <a:cxnSpLocks/>
          </p:cNvCxnSpPr>
          <p:nvPr userDrawn="1"/>
        </p:nvCxnSpPr>
        <p:spPr>
          <a:xfrm>
            <a:off x="0" y="548680"/>
            <a:ext cx="9144000" cy="0"/>
          </a:xfrm>
          <a:prstGeom prst="line">
            <a:avLst/>
          </a:prstGeom>
          <a:ln/>
          <a:effectLst>
            <a:outerShdw blurRad="63500" dist="38100" dir="5400000" algn="t" rotWithShape="0">
              <a:schemeClr val="tx1">
                <a:alpha val="50000"/>
              </a:schemeClr>
            </a:outerShdw>
          </a:effectLst>
        </p:spPr>
        <p:style>
          <a:lnRef idx="3">
            <a:schemeClr val="accent4"/>
          </a:lnRef>
          <a:fillRef idx="0">
            <a:schemeClr val="accent4"/>
          </a:fillRef>
          <a:effectRef idx="2">
            <a:schemeClr val="accent4"/>
          </a:effectRef>
          <a:fontRef idx="minor">
            <a:schemeClr val="tx1"/>
          </a:fontRef>
        </p:style>
      </p:cxnSp>
      <p:pic>
        <p:nvPicPr>
          <p:cNvPr id="6" name="Grafik 5">
            <a:extLst>
              <a:ext uri="{FF2B5EF4-FFF2-40B4-BE49-F238E27FC236}">
                <a16:creationId xmlns:a16="http://schemas.microsoft.com/office/drawing/2014/main" id="{1733A234-0E4A-4237-9CE3-2BB9A005D9BA}"/>
              </a:ext>
            </a:extLst>
          </p:cNvPr>
          <p:cNvPicPr>
            <a:picLocks noChangeAspect="1"/>
          </p:cNvPicPr>
          <p:nvPr userDrawn="1"/>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4241074" y="23813"/>
            <a:ext cx="661851" cy="628362"/>
          </a:xfrm>
          <a:prstGeom prst="rect">
            <a:avLst/>
          </a:prstGeom>
        </p:spPr>
      </p:pic>
      <p:sp>
        <p:nvSpPr>
          <p:cNvPr id="7" name="Textfeld 6">
            <a:extLst>
              <a:ext uri="{FF2B5EF4-FFF2-40B4-BE49-F238E27FC236}">
                <a16:creationId xmlns:a16="http://schemas.microsoft.com/office/drawing/2014/main" id="{5B68D3E6-8F74-4AF3-880B-7C0B5C5DF688}"/>
              </a:ext>
            </a:extLst>
          </p:cNvPr>
          <p:cNvSpPr txBox="1"/>
          <p:nvPr userDrawn="1"/>
        </p:nvSpPr>
        <p:spPr>
          <a:xfrm>
            <a:off x="836024" y="106641"/>
            <a:ext cx="2499360" cy="369332"/>
          </a:xfrm>
          <a:prstGeom prst="rect">
            <a:avLst/>
          </a:prstGeom>
          <a:noFill/>
        </p:spPr>
        <p:txBody>
          <a:bodyPr wrap="square" rtlCol="0">
            <a:spAutoFit/>
          </a:bodyPr>
          <a:lstStyle/>
          <a:p>
            <a:r>
              <a:rPr lang="de-DE" sz="1800" b="1" dirty="0">
                <a:solidFill>
                  <a:srgbClr val="00529C"/>
                </a:solidFill>
                <a:latin typeface="Arial Black" panose="020B0A04020102020204" pitchFamily="34" charset="0"/>
                <a:cs typeface="Aharoni" panose="02010803020104030203" pitchFamily="2" charset="-79"/>
              </a:rPr>
              <a:t>Lions Deutschland</a:t>
            </a:r>
          </a:p>
        </p:txBody>
      </p:sp>
      <p:sp>
        <p:nvSpPr>
          <p:cNvPr id="8" name="Textfeld 7">
            <a:extLst>
              <a:ext uri="{FF2B5EF4-FFF2-40B4-BE49-F238E27FC236}">
                <a16:creationId xmlns:a16="http://schemas.microsoft.com/office/drawing/2014/main" id="{A81CEA5A-FBB2-47B7-AF3F-EA5B22CADCCB}"/>
              </a:ext>
            </a:extLst>
          </p:cNvPr>
          <p:cNvSpPr txBox="1"/>
          <p:nvPr userDrawn="1"/>
        </p:nvSpPr>
        <p:spPr>
          <a:xfrm>
            <a:off x="5808615" y="101581"/>
            <a:ext cx="2343149" cy="369332"/>
          </a:xfrm>
          <a:prstGeom prst="rect">
            <a:avLst/>
          </a:prstGeom>
          <a:noFill/>
        </p:spPr>
        <p:txBody>
          <a:bodyPr wrap="square" rtlCol="0">
            <a:spAutoFit/>
          </a:bodyPr>
          <a:lstStyle/>
          <a:p>
            <a:r>
              <a:rPr lang="de-DE" sz="1800" b="1" dirty="0">
                <a:solidFill>
                  <a:srgbClr val="00529C"/>
                </a:solidFill>
                <a:latin typeface="Arial Black" panose="020B0A04020102020204" pitchFamily="34" charset="0"/>
                <a:cs typeface="Aharoni" panose="02010803020104030203" pitchFamily="2" charset="-79"/>
              </a:rPr>
              <a:t>Distrikt 111 SM</a:t>
            </a:r>
          </a:p>
        </p:txBody>
      </p:sp>
      <p:cxnSp>
        <p:nvCxnSpPr>
          <p:cNvPr id="9" name="Gerade Verbindung 7">
            <a:extLst>
              <a:ext uri="{FF2B5EF4-FFF2-40B4-BE49-F238E27FC236}">
                <a16:creationId xmlns:a16="http://schemas.microsoft.com/office/drawing/2014/main" id="{D20DF715-AF95-481B-8844-9691BB37E1EF}"/>
              </a:ext>
            </a:extLst>
          </p:cNvPr>
          <p:cNvCxnSpPr>
            <a:cxnSpLocks/>
          </p:cNvCxnSpPr>
          <p:nvPr userDrawn="1"/>
        </p:nvCxnSpPr>
        <p:spPr>
          <a:xfrm>
            <a:off x="0" y="6357260"/>
            <a:ext cx="9144000" cy="0"/>
          </a:xfrm>
          <a:prstGeom prst="line">
            <a:avLst/>
          </a:prstGeom>
          <a:ln/>
          <a:effectLst>
            <a:outerShdw blurRad="63500" dist="38100" dir="5400000" algn="t" rotWithShape="0">
              <a:schemeClr val="tx1">
                <a:alpha val="50000"/>
              </a:schemeClr>
            </a:outerShdw>
          </a:effectLst>
        </p:spPr>
        <p:style>
          <a:lnRef idx="3">
            <a:schemeClr val="accent4"/>
          </a:lnRef>
          <a:fillRef idx="0">
            <a:schemeClr val="accent4"/>
          </a:fillRef>
          <a:effectRef idx="2">
            <a:schemeClr val="accent4"/>
          </a:effectRef>
          <a:fontRef idx="minor">
            <a:schemeClr val="tx1"/>
          </a:fontRef>
        </p:style>
      </p:cxnSp>
      <p:sp>
        <p:nvSpPr>
          <p:cNvPr id="10" name="Textfeld 9">
            <a:extLst>
              <a:ext uri="{FF2B5EF4-FFF2-40B4-BE49-F238E27FC236}">
                <a16:creationId xmlns:a16="http://schemas.microsoft.com/office/drawing/2014/main" id="{6C4636BD-151C-40F9-BA84-3036BAE0DC3B}"/>
              </a:ext>
            </a:extLst>
          </p:cNvPr>
          <p:cNvSpPr txBox="1"/>
          <p:nvPr userDrawn="1"/>
        </p:nvSpPr>
        <p:spPr>
          <a:xfrm>
            <a:off x="2325189" y="6522720"/>
            <a:ext cx="4711337" cy="307777"/>
          </a:xfrm>
          <a:prstGeom prst="rect">
            <a:avLst/>
          </a:prstGeom>
          <a:noFill/>
        </p:spPr>
        <p:txBody>
          <a:bodyPr wrap="square" rtlCol="0">
            <a:spAutoFit/>
          </a:bodyPr>
          <a:lstStyle/>
          <a:p>
            <a:pPr algn="ctr"/>
            <a:r>
              <a:rPr lang="de-DE" sz="1400" dirty="0"/>
              <a:t>www.lions.de/web/111sm</a:t>
            </a:r>
          </a:p>
        </p:txBody>
      </p:sp>
      <p:sp>
        <p:nvSpPr>
          <p:cNvPr id="11" name="Textfeld 10">
            <a:extLst>
              <a:ext uri="{FF2B5EF4-FFF2-40B4-BE49-F238E27FC236}">
                <a16:creationId xmlns:a16="http://schemas.microsoft.com/office/drawing/2014/main" id="{7558F249-4DC2-4F22-829D-2BFD34408D76}"/>
              </a:ext>
            </a:extLst>
          </p:cNvPr>
          <p:cNvSpPr txBox="1"/>
          <p:nvPr userDrawn="1"/>
        </p:nvSpPr>
        <p:spPr>
          <a:xfrm>
            <a:off x="7193280" y="6548850"/>
            <a:ext cx="1889760" cy="276999"/>
          </a:xfrm>
          <a:prstGeom prst="rect">
            <a:avLst/>
          </a:prstGeom>
          <a:noFill/>
        </p:spPr>
        <p:txBody>
          <a:bodyPr wrap="square" rtlCol="0">
            <a:spAutoFit/>
          </a:bodyPr>
          <a:lstStyle/>
          <a:p>
            <a:r>
              <a:rPr lang="de-DE" sz="1200" dirty="0"/>
              <a:t>Seite </a:t>
            </a:r>
            <a:fld id="{DDBE6F83-196F-41F1-AC69-FB87F9074965}" type="slidenum">
              <a:rPr lang="de-DE" sz="1200" smtClean="0"/>
              <a:t>‹Nr.›</a:t>
            </a:fld>
            <a:r>
              <a:rPr lang="de-DE" sz="1200" dirty="0"/>
              <a:t>             09/08/19</a:t>
            </a:r>
          </a:p>
        </p:txBody>
      </p:sp>
      <p:pic>
        <p:nvPicPr>
          <p:cNvPr id="12" name="Grafik 11">
            <a:extLst>
              <a:ext uri="{FF2B5EF4-FFF2-40B4-BE49-F238E27FC236}">
                <a16:creationId xmlns:a16="http://schemas.microsoft.com/office/drawing/2014/main" id="{D654A690-C0AB-4799-9F23-F88483B2F505}"/>
              </a:ext>
            </a:extLst>
          </p:cNvPr>
          <p:cNvPicPr>
            <a:picLocks noChangeAspect="1"/>
          </p:cNvPicPr>
          <p:nvPr userDrawn="1"/>
        </p:nvPicPr>
        <p:blipFill>
          <a:blip r:embed="rId3"/>
          <a:stretch>
            <a:fillRect/>
          </a:stretch>
        </p:blipFill>
        <p:spPr>
          <a:xfrm>
            <a:off x="8380234" y="63723"/>
            <a:ext cx="560881" cy="445047"/>
          </a:xfrm>
          <a:prstGeom prst="rect">
            <a:avLst/>
          </a:prstGeom>
        </p:spPr>
      </p:pic>
    </p:spTree>
    <p:extLst>
      <p:ext uri="{BB962C8B-B14F-4D97-AF65-F5344CB8AC3E}">
        <p14:creationId xmlns:p14="http://schemas.microsoft.com/office/powerpoint/2010/main" val="2418527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6F99DA0D-80B0-41CC-97D4-66684A7DC066}" type="datetimeFigureOut">
              <a:rPr lang="de-DE" smtClean="0"/>
              <a:t>20.11.2019</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C907A43C-E3BB-47ED-A857-9A718DA1B94C}" type="slidenum">
              <a:rPr lang="de-DE" smtClean="0"/>
              <a:t>‹Nr.›</a:t>
            </a:fld>
            <a:endParaRPr lang="de-DE"/>
          </a:p>
        </p:txBody>
      </p:sp>
    </p:spTree>
    <p:extLst>
      <p:ext uri="{BB962C8B-B14F-4D97-AF65-F5344CB8AC3E}">
        <p14:creationId xmlns:p14="http://schemas.microsoft.com/office/powerpoint/2010/main" val="2490283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6F99DA0D-80B0-41CC-97D4-66684A7DC066}" type="datetimeFigureOut">
              <a:rPr lang="de-DE" smtClean="0"/>
              <a:t>20.11.2019</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C907A43C-E3BB-47ED-A857-9A718DA1B94C}" type="slidenum">
              <a:rPr lang="de-DE" smtClean="0"/>
              <a:t>‹Nr.›</a:t>
            </a:fld>
            <a:endParaRPr lang="de-DE"/>
          </a:p>
        </p:txBody>
      </p:sp>
    </p:spTree>
    <p:extLst>
      <p:ext uri="{BB962C8B-B14F-4D97-AF65-F5344CB8AC3E}">
        <p14:creationId xmlns:p14="http://schemas.microsoft.com/office/powerpoint/2010/main" val="668042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99DA0D-80B0-41CC-97D4-66684A7DC066}" type="datetimeFigureOut">
              <a:rPr lang="de-DE" smtClean="0"/>
              <a:t>20.11.2019</a:t>
            </a:fld>
            <a:endParaRPr lang="de-D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07A43C-E3BB-47ED-A857-9A718DA1B94C}" type="slidenum">
              <a:rPr lang="de-DE" smtClean="0"/>
              <a:t>‹Nr.›</a:t>
            </a:fld>
            <a:endParaRPr lang="de-DE"/>
          </a:p>
        </p:txBody>
      </p:sp>
    </p:spTree>
    <p:extLst>
      <p:ext uri="{BB962C8B-B14F-4D97-AF65-F5344CB8AC3E}">
        <p14:creationId xmlns:p14="http://schemas.microsoft.com/office/powerpoint/2010/main" val="9293063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4D580548-BF0C-45EA-B7BA-A66AD4002425}"/>
              </a:ext>
            </a:extLst>
          </p:cNvPr>
          <p:cNvSpPr txBox="1"/>
          <p:nvPr/>
        </p:nvSpPr>
        <p:spPr>
          <a:xfrm>
            <a:off x="293016" y="3063220"/>
            <a:ext cx="8557967" cy="1569660"/>
          </a:xfrm>
          <a:prstGeom prst="rect">
            <a:avLst/>
          </a:prstGeom>
          <a:noFill/>
        </p:spPr>
        <p:txBody>
          <a:bodyPr wrap="square" rtlCol="0">
            <a:spAutoFit/>
          </a:bodyPr>
          <a:lstStyle/>
          <a:p>
            <a:pPr algn="ctr"/>
            <a:r>
              <a:rPr lang="de-DE" sz="3200" b="1" dirty="0">
                <a:solidFill>
                  <a:schemeClr val="tx1">
                    <a:lumMod val="50000"/>
                    <a:lumOff val="50000"/>
                  </a:schemeClr>
                </a:solidFill>
              </a:rPr>
              <a:t>Leben retten:</a:t>
            </a:r>
          </a:p>
          <a:p>
            <a:pPr algn="ctr"/>
            <a:r>
              <a:rPr lang="de-DE" sz="3200" b="1" dirty="0">
                <a:solidFill>
                  <a:schemeClr val="tx1">
                    <a:lumMod val="50000"/>
                    <a:lumOff val="50000"/>
                  </a:schemeClr>
                </a:solidFill>
              </a:rPr>
              <a:t> durch den Einsatz  von Defibrillatoren</a:t>
            </a:r>
          </a:p>
          <a:p>
            <a:pPr algn="ctr"/>
            <a:r>
              <a:rPr lang="de-DE" sz="3200" b="1" dirty="0">
                <a:solidFill>
                  <a:schemeClr val="tx1">
                    <a:lumMod val="50000"/>
                    <a:lumOff val="50000"/>
                  </a:schemeClr>
                </a:solidFill>
              </a:rPr>
              <a:t>(AED = Automatischer Externer Defibrillator)</a:t>
            </a:r>
          </a:p>
        </p:txBody>
      </p:sp>
      <p:pic>
        <p:nvPicPr>
          <p:cNvPr id="7" name="Grafik 6">
            <a:extLst>
              <a:ext uri="{FF2B5EF4-FFF2-40B4-BE49-F238E27FC236}">
                <a16:creationId xmlns:a16="http://schemas.microsoft.com/office/drawing/2014/main" id="{1C075AE6-E2E4-4B0E-BA30-EF3D3449282A}"/>
              </a:ext>
            </a:extLst>
          </p:cNvPr>
          <p:cNvPicPr>
            <a:picLocks noChangeAspect="1"/>
          </p:cNvPicPr>
          <p:nvPr/>
        </p:nvPicPr>
        <p:blipFill>
          <a:blip r:embed="rId2"/>
          <a:stretch>
            <a:fillRect/>
          </a:stretch>
        </p:blipFill>
        <p:spPr>
          <a:xfrm>
            <a:off x="2411760" y="3199977"/>
            <a:ext cx="560881" cy="445047"/>
          </a:xfrm>
          <a:prstGeom prst="rect">
            <a:avLst/>
          </a:prstGeom>
        </p:spPr>
      </p:pic>
      <p:pic>
        <p:nvPicPr>
          <p:cNvPr id="8" name="Grafik 7">
            <a:extLst>
              <a:ext uri="{FF2B5EF4-FFF2-40B4-BE49-F238E27FC236}">
                <a16:creationId xmlns:a16="http://schemas.microsoft.com/office/drawing/2014/main" id="{BF16C7C3-347D-4BCF-B1FE-5145BEC53B5E}"/>
              </a:ext>
            </a:extLst>
          </p:cNvPr>
          <p:cNvPicPr>
            <a:picLocks noChangeAspect="1"/>
          </p:cNvPicPr>
          <p:nvPr/>
        </p:nvPicPr>
        <p:blipFill>
          <a:blip r:embed="rId2"/>
          <a:stretch>
            <a:fillRect/>
          </a:stretch>
        </p:blipFill>
        <p:spPr>
          <a:xfrm>
            <a:off x="6272759" y="3199976"/>
            <a:ext cx="560881" cy="445047"/>
          </a:xfrm>
          <a:prstGeom prst="rect">
            <a:avLst/>
          </a:prstGeom>
        </p:spPr>
      </p:pic>
      <p:sp>
        <p:nvSpPr>
          <p:cNvPr id="9" name="Textfeld 8">
            <a:extLst>
              <a:ext uri="{FF2B5EF4-FFF2-40B4-BE49-F238E27FC236}">
                <a16:creationId xmlns:a16="http://schemas.microsoft.com/office/drawing/2014/main" id="{0A378522-0FDD-4686-B897-5099AD6BC467}"/>
              </a:ext>
            </a:extLst>
          </p:cNvPr>
          <p:cNvSpPr txBox="1"/>
          <p:nvPr/>
        </p:nvSpPr>
        <p:spPr>
          <a:xfrm>
            <a:off x="1701224" y="1384081"/>
            <a:ext cx="5741549" cy="584775"/>
          </a:xfrm>
          <a:prstGeom prst="rect">
            <a:avLst/>
          </a:prstGeom>
          <a:noFill/>
        </p:spPr>
        <p:txBody>
          <a:bodyPr wrap="square" rtlCol="0">
            <a:spAutoFit/>
          </a:bodyPr>
          <a:lstStyle/>
          <a:p>
            <a:r>
              <a:rPr lang="de-DE" sz="3200" b="1" dirty="0">
                <a:solidFill>
                  <a:schemeClr val="tx1">
                    <a:lumMod val="50000"/>
                    <a:lumOff val="50000"/>
                  </a:schemeClr>
                </a:solidFill>
              </a:rPr>
              <a:t>Eine </a:t>
            </a:r>
            <a:r>
              <a:rPr lang="de-DE" sz="3200" b="1" dirty="0" err="1">
                <a:solidFill>
                  <a:schemeClr val="tx1">
                    <a:lumMod val="50000"/>
                    <a:lumOff val="50000"/>
                  </a:schemeClr>
                </a:solidFill>
              </a:rPr>
              <a:t>Activity</a:t>
            </a:r>
            <a:r>
              <a:rPr lang="de-DE" sz="3200" b="1" dirty="0">
                <a:solidFill>
                  <a:schemeClr val="tx1">
                    <a:lumMod val="50000"/>
                    <a:lumOff val="50000"/>
                  </a:schemeClr>
                </a:solidFill>
              </a:rPr>
              <a:t> des Distrikt 111 SM</a:t>
            </a:r>
          </a:p>
        </p:txBody>
      </p:sp>
    </p:spTree>
    <p:extLst>
      <p:ext uri="{BB962C8B-B14F-4D97-AF65-F5344CB8AC3E}">
        <p14:creationId xmlns:p14="http://schemas.microsoft.com/office/powerpoint/2010/main" val="1773043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BEE039B-3AF0-40A0-B0A1-650F3B5BF66F}"/>
              </a:ext>
            </a:extLst>
          </p:cNvPr>
          <p:cNvSpPr/>
          <p:nvPr/>
        </p:nvSpPr>
        <p:spPr>
          <a:xfrm>
            <a:off x="251520" y="963880"/>
            <a:ext cx="8640960" cy="5201424"/>
          </a:xfrm>
          <a:prstGeom prst="rect">
            <a:avLst/>
          </a:prstGeom>
        </p:spPr>
        <p:txBody>
          <a:bodyPr wrap="square">
            <a:spAutoFit/>
          </a:bodyPr>
          <a:lstStyle/>
          <a:p>
            <a:pPr>
              <a:spcAft>
                <a:spcPts val="0"/>
              </a:spcAft>
            </a:pPr>
            <a:r>
              <a:rPr lang="de-DE" sz="24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Wichtig ist, dass in erreichbarer Nähe ein öffentlich zugänglicher AED zur Verfügung steht. Damit ist es jedermann möglich, bei einem Notfall den Defibrillator einzusetzen, denn dieser ist selbsterklärend. Wobei und das ist auch ganz wichtig, der richtige Einsatz in Verbindung mit Wiederbelebungs-</a:t>
            </a:r>
            <a:r>
              <a:rPr lang="de-DE" sz="2400" dirty="0" err="1">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maßnahmen</a:t>
            </a:r>
            <a:r>
              <a:rPr lang="de-DE" sz="24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gelernt und trainiert werden sollte.</a:t>
            </a:r>
          </a:p>
          <a:p>
            <a:pPr>
              <a:spcAft>
                <a:spcPts val="0"/>
              </a:spcAft>
            </a:pPr>
            <a:r>
              <a:rPr lang="de-DE" sz="1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de-DE" sz="24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In Deutschland werden nach einer Veröffentlichung (Info-Blatt Presseversion der BZgA Stand 28.03.2019) bisher lediglich ca. 20 % „Laienreanimationen“ durchgeführt, während in Europa die Niederlande mit fast 70 % führend ist.</a:t>
            </a:r>
          </a:p>
          <a:p>
            <a:pPr>
              <a:spcAft>
                <a:spcPts val="0"/>
              </a:spcAft>
            </a:pPr>
            <a:r>
              <a:rPr lang="de-DE" sz="1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de-DE" sz="24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Obwohl sich in den letzten Jahren schon sehr viel getan hat, gibt es noch viele weiße Flächen an denen kein öffentlich zugänglicher Defibrillator zur Verfügung steht.</a:t>
            </a:r>
          </a:p>
        </p:txBody>
      </p:sp>
    </p:spTree>
    <p:extLst>
      <p:ext uri="{BB962C8B-B14F-4D97-AF65-F5344CB8AC3E}">
        <p14:creationId xmlns:p14="http://schemas.microsoft.com/office/powerpoint/2010/main" val="861236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1135D2DB-3113-410C-8110-726B5ADFC836}"/>
              </a:ext>
            </a:extLst>
          </p:cNvPr>
          <p:cNvPicPr>
            <a:picLocks noChangeAspect="1"/>
          </p:cNvPicPr>
          <p:nvPr/>
        </p:nvPicPr>
        <p:blipFill>
          <a:blip r:embed="rId2"/>
          <a:stretch>
            <a:fillRect/>
          </a:stretch>
        </p:blipFill>
        <p:spPr>
          <a:xfrm>
            <a:off x="1027618" y="742682"/>
            <a:ext cx="7088764" cy="3766420"/>
          </a:xfrm>
          <a:prstGeom prst="rect">
            <a:avLst/>
          </a:prstGeom>
          <a:ln>
            <a:noFill/>
          </a:ln>
          <a:effectLst>
            <a:outerShdw blurRad="292100" dist="139700" dir="2700000" algn="tl" rotWithShape="0">
              <a:srgbClr val="333333">
                <a:alpha val="65000"/>
              </a:srgbClr>
            </a:outerShdw>
          </a:effectLst>
        </p:spPr>
      </p:pic>
      <p:sp>
        <p:nvSpPr>
          <p:cNvPr id="3" name="Rechteck 2">
            <a:extLst>
              <a:ext uri="{FF2B5EF4-FFF2-40B4-BE49-F238E27FC236}">
                <a16:creationId xmlns:a16="http://schemas.microsoft.com/office/drawing/2014/main" id="{289C3C0F-6CAE-4CB7-ADDB-589F3642CFC4}"/>
              </a:ext>
            </a:extLst>
          </p:cNvPr>
          <p:cNvSpPr/>
          <p:nvPr/>
        </p:nvSpPr>
        <p:spPr>
          <a:xfrm>
            <a:off x="910730" y="4765308"/>
            <a:ext cx="7322539" cy="1569660"/>
          </a:xfrm>
          <a:prstGeom prst="rect">
            <a:avLst/>
          </a:prstGeom>
        </p:spPr>
        <p:txBody>
          <a:bodyPr wrap="square">
            <a:spAutoFit/>
          </a:bodyPr>
          <a:lstStyle/>
          <a:p>
            <a:pPr algn="ctr"/>
            <a:r>
              <a:rPr lang="de-DE" sz="2400" b="1" dirty="0">
                <a:solidFill>
                  <a:schemeClr val="tx1">
                    <a:lumMod val="50000"/>
                    <a:lumOff val="50000"/>
                  </a:schemeClr>
                </a:solidFill>
                <a:cs typeface="Arial" panose="020B0604020202020204" pitchFamily="34" charset="0"/>
              </a:rPr>
              <a:t>Kosten: möglich ab ca. 1100 € Brutto</a:t>
            </a:r>
          </a:p>
          <a:p>
            <a:pPr algn="ctr"/>
            <a:r>
              <a:rPr lang="de-DE" b="1" dirty="0">
                <a:solidFill>
                  <a:schemeClr val="tx1">
                    <a:lumMod val="50000"/>
                    <a:lumOff val="50000"/>
                  </a:schemeClr>
                </a:solidFill>
                <a:cs typeface="Arial" panose="020B0604020202020204" pitchFamily="34" charset="0"/>
              </a:rPr>
              <a:t>Plus </a:t>
            </a:r>
            <a:r>
              <a:rPr lang="de-DE" sz="2400" b="1" dirty="0">
                <a:solidFill>
                  <a:schemeClr val="tx1">
                    <a:lumMod val="50000"/>
                    <a:lumOff val="50000"/>
                  </a:schemeClr>
                </a:solidFill>
                <a:cs typeface="Arial" panose="020B0604020202020204" pitchFamily="34" charset="0"/>
              </a:rPr>
              <a:t>ca. 100 – 200 € für Einweisung des Betreibers nach dem Med.-Produkte-Gesetz</a:t>
            </a:r>
          </a:p>
          <a:p>
            <a:pPr algn="ctr"/>
            <a:r>
              <a:rPr lang="de-DE" sz="2400" b="1" dirty="0">
                <a:solidFill>
                  <a:srgbClr val="C00000"/>
                </a:solidFill>
                <a:cs typeface="Arial" panose="020B0604020202020204" pitchFamily="34" charset="0"/>
              </a:rPr>
              <a:t>aber: Vorsicht!</a:t>
            </a:r>
            <a:endParaRPr lang="de-DE" sz="2400" dirty="0"/>
          </a:p>
        </p:txBody>
      </p:sp>
    </p:spTree>
    <p:extLst>
      <p:ext uri="{BB962C8B-B14F-4D97-AF65-F5344CB8AC3E}">
        <p14:creationId xmlns:p14="http://schemas.microsoft.com/office/powerpoint/2010/main" val="1408690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10E41A7-3947-4CDF-B8E3-94493E45913C}"/>
              </a:ext>
            </a:extLst>
          </p:cNvPr>
          <p:cNvSpPr/>
          <p:nvPr/>
        </p:nvSpPr>
        <p:spPr>
          <a:xfrm>
            <a:off x="457200" y="1720840"/>
            <a:ext cx="8229600" cy="3416320"/>
          </a:xfrm>
          <a:prstGeom prst="rect">
            <a:avLst/>
          </a:prstGeom>
        </p:spPr>
        <p:txBody>
          <a:bodyPr wrap="square">
            <a:spAutoFit/>
          </a:bodyPr>
          <a:lstStyle/>
          <a:p>
            <a:pPr>
              <a:spcAft>
                <a:spcPts val="0"/>
              </a:spcAft>
            </a:pPr>
            <a:r>
              <a:rPr lang="de-DE" sz="24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Es sollte darauf geachtet werden, dass bei den anzuschaffenden Geräten die Erfahrungen der örtlichen Hilfsorganisation berücksichtigt werden. </a:t>
            </a:r>
          </a:p>
          <a:p>
            <a:pPr>
              <a:spcAft>
                <a:spcPts val="0"/>
              </a:spcAft>
            </a:pPr>
            <a:endParaRPr lang="de-DE" sz="24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sz="24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Nicht die billigsten Geräte sind immer ratsam, sondern es ist sehr wichtig, auf die Technologie, auf die Qualität des Gerätes und vor allem auf die Folgekosten (Pflege/Ersatzmaterial/Wartung und Wartungsintervalle/Überwachungsmöglichkeit zur Einsatzbereit-</a:t>
            </a:r>
            <a:r>
              <a:rPr lang="de-DE" sz="2400" dirty="0" err="1">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schaft</a:t>
            </a:r>
            <a:r>
              <a:rPr lang="de-DE" sz="24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besonders zu achten!. </a:t>
            </a:r>
          </a:p>
        </p:txBody>
      </p:sp>
    </p:spTree>
    <p:extLst>
      <p:ext uri="{BB962C8B-B14F-4D97-AF65-F5344CB8AC3E}">
        <p14:creationId xmlns:p14="http://schemas.microsoft.com/office/powerpoint/2010/main" val="3242126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17541590-01AC-42FD-9780-9118D86D70E5}"/>
              </a:ext>
            </a:extLst>
          </p:cNvPr>
          <p:cNvSpPr/>
          <p:nvPr/>
        </p:nvSpPr>
        <p:spPr>
          <a:xfrm>
            <a:off x="539552" y="1997839"/>
            <a:ext cx="8147248" cy="2954655"/>
          </a:xfrm>
          <a:prstGeom prst="rect">
            <a:avLst/>
          </a:prstGeom>
        </p:spPr>
        <p:txBody>
          <a:bodyPr wrap="square">
            <a:spAutoFit/>
          </a:bodyPr>
          <a:lstStyle/>
          <a:p>
            <a:pPr>
              <a:spcAft>
                <a:spcPts val="0"/>
              </a:spcAft>
            </a:pPr>
            <a:r>
              <a:rPr lang="de-DE" sz="24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Eine Zusammenarbeit mit der vor Ort tätigen hauptsächlichen Rettungsdienstorganisation, die auch Schulungen in Erste-Hilfe-Maßnahmen anbietet und auf dem Gebiet der AED über Kompetenz verfügt, ist sehr zu empfehlen. </a:t>
            </a:r>
          </a:p>
          <a:p>
            <a:pPr>
              <a:spcAft>
                <a:spcPts val="0"/>
              </a:spcAft>
            </a:pPr>
            <a:r>
              <a:rPr lang="de-DE" sz="24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Mit dieser Organisation lassen sich Erhebungen über die bisherige Standorte, aber auch über die Notwendigkeit der Ausstattung von weiteren AEDs machen.</a:t>
            </a:r>
          </a:p>
          <a:p>
            <a:pPr>
              <a:spcAft>
                <a:spcPts val="0"/>
              </a:spcAft>
            </a:pPr>
            <a:r>
              <a:rPr lang="de-DE" dirty="0">
                <a:latin typeface="Calibri" panose="020F0502020204030204" pitchFamily="34" charset="0"/>
                <a:ea typeface="Calibri" panose="020F0502020204030204" pitchFamily="34" charset="0"/>
                <a:cs typeface="Times New Roman" panose="02020603050405020304" pitchFamily="18" charset="0"/>
              </a:rPr>
              <a:t> </a:t>
            </a:r>
            <a:endParaRPr lang="de-DE"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6376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6646934-C005-42E5-B9EC-DC86A2D84FFD}"/>
              </a:ext>
            </a:extLst>
          </p:cNvPr>
          <p:cNvSpPr/>
          <p:nvPr/>
        </p:nvSpPr>
        <p:spPr>
          <a:xfrm>
            <a:off x="323528" y="2259449"/>
            <a:ext cx="8496944" cy="2339102"/>
          </a:xfrm>
          <a:prstGeom prst="rect">
            <a:avLst/>
          </a:prstGeom>
        </p:spPr>
        <p:txBody>
          <a:bodyPr wrap="square">
            <a:spAutoFit/>
          </a:bodyPr>
          <a:lstStyle/>
          <a:p>
            <a:r>
              <a:rPr lang="de-DE" sz="3200" b="1" dirty="0">
                <a:solidFill>
                  <a:schemeClr val="tx1">
                    <a:lumMod val="50000"/>
                    <a:lumOff val="50000"/>
                  </a:schemeClr>
                </a:solidFill>
              </a:rPr>
              <a:t>Ziel sollte es sein: </a:t>
            </a:r>
            <a:endParaRPr lang="de-DE" sz="3200" dirty="0">
              <a:solidFill>
                <a:schemeClr val="tx1">
                  <a:lumMod val="50000"/>
                  <a:lumOff val="50000"/>
                </a:schemeClr>
              </a:solidFill>
            </a:endParaRPr>
          </a:p>
          <a:p>
            <a:pPr lvl="0"/>
            <a:r>
              <a:rPr lang="de-DE" sz="2400" dirty="0">
                <a:solidFill>
                  <a:schemeClr val="tx1">
                    <a:lumMod val="50000"/>
                    <a:lumOff val="50000"/>
                  </a:schemeClr>
                </a:solidFill>
              </a:rPr>
              <a:t>flächendeckende Verfügbarkeit von öffentlich zugänglichen Defibrillatoren;</a:t>
            </a:r>
          </a:p>
          <a:p>
            <a:pPr lvl="0"/>
            <a:r>
              <a:rPr lang="de-DE" sz="2400" dirty="0">
                <a:solidFill>
                  <a:schemeClr val="tx1">
                    <a:lumMod val="50000"/>
                    <a:lumOff val="50000"/>
                  </a:schemeClr>
                </a:solidFill>
              </a:rPr>
              <a:t>Schulung der Bevölkerung in Wiederbelebung und Umgang mit Defibrillatoren</a:t>
            </a:r>
          </a:p>
          <a:p>
            <a:r>
              <a:rPr lang="de-DE" dirty="0">
                <a:solidFill>
                  <a:schemeClr val="tx1">
                    <a:lumMod val="50000"/>
                    <a:lumOff val="50000"/>
                  </a:schemeClr>
                </a:solidFill>
              </a:rPr>
              <a:t> </a:t>
            </a:r>
          </a:p>
        </p:txBody>
      </p:sp>
    </p:spTree>
    <p:extLst>
      <p:ext uri="{BB962C8B-B14F-4D97-AF65-F5344CB8AC3E}">
        <p14:creationId xmlns:p14="http://schemas.microsoft.com/office/powerpoint/2010/main" val="1084320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00C8B59-1B5C-4BE9-904C-D1DC778E27E2}"/>
              </a:ext>
            </a:extLst>
          </p:cNvPr>
          <p:cNvSpPr/>
          <p:nvPr/>
        </p:nvSpPr>
        <p:spPr>
          <a:xfrm>
            <a:off x="457200" y="1443841"/>
            <a:ext cx="8229600" cy="3970318"/>
          </a:xfrm>
          <a:prstGeom prst="rect">
            <a:avLst/>
          </a:prstGeom>
        </p:spPr>
        <p:txBody>
          <a:bodyPr wrap="square">
            <a:spAutoFit/>
          </a:bodyPr>
          <a:lstStyle/>
          <a:p>
            <a:r>
              <a:rPr lang="de-DE" sz="3200" b="1" dirty="0">
                <a:solidFill>
                  <a:schemeClr val="tx1">
                    <a:lumMod val="50000"/>
                    <a:lumOff val="50000"/>
                  </a:schemeClr>
                </a:solidFill>
              </a:rPr>
              <a:t>Zusammenfassung:</a:t>
            </a:r>
            <a:r>
              <a:rPr lang="de-DE" sz="3200" dirty="0">
                <a:solidFill>
                  <a:schemeClr val="tx1">
                    <a:lumMod val="50000"/>
                    <a:lumOff val="50000"/>
                  </a:schemeClr>
                </a:solidFill>
              </a:rPr>
              <a:t> </a:t>
            </a:r>
          </a:p>
          <a:p>
            <a:r>
              <a:rPr lang="de-DE" sz="3200" dirty="0">
                <a:solidFill>
                  <a:schemeClr val="tx1">
                    <a:lumMod val="50000"/>
                    <a:lumOff val="50000"/>
                  </a:schemeClr>
                </a:solidFill>
              </a:rPr>
              <a:t>Lassen Sie uns gemeinsam etwas gegen den plötzlichen Herztod tun!</a:t>
            </a:r>
          </a:p>
          <a:p>
            <a:endParaRPr lang="de-DE" dirty="0">
              <a:solidFill>
                <a:schemeClr val="tx1">
                  <a:lumMod val="50000"/>
                  <a:lumOff val="50000"/>
                </a:schemeClr>
              </a:solidFill>
            </a:endParaRPr>
          </a:p>
          <a:p>
            <a:endParaRPr lang="de-DE" dirty="0">
              <a:solidFill>
                <a:schemeClr val="tx1">
                  <a:lumMod val="50000"/>
                  <a:lumOff val="50000"/>
                </a:schemeClr>
              </a:solidFill>
            </a:endParaRPr>
          </a:p>
          <a:p>
            <a:r>
              <a:rPr lang="de-DE" sz="2400" dirty="0">
                <a:solidFill>
                  <a:schemeClr val="tx1">
                    <a:lumMod val="50000"/>
                    <a:lumOff val="50000"/>
                  </a:schemeClr>
                </a:solidFill>
              </a:rPr>
              <a:t>In jedem unserer </a:t>
            </a:r>
            <a:r>
              <a:rPr lang="de-DE" sz="2400" dirty="0" err="1">
                <a:solidFill>
                  <a:schemeClr val="tx1">
                    <a:lumMod val="50000"/>
                    <a:lumOff val="50000"/>
                  </a:schemeClr>
                </a:solidFill>
              </a:rPr>
              <a:t>Lionsclubs</a:t>
            </a:r>
            <a:r>
              <a:rPr lang="de-DE" sz="2400" dirty="0">
                <a:solidFill>
                  <a:schemeClr val="tx1">
                    <a:lumMod val="50000"/>
                    <a:lumOff val="50000"/>
                  </a:schemeClr>
                </a:solidFill>
              </a:rPr>
              <a:t> sind i.d.R. Ärzte, die als Fachleute das Thema erläutern können. Neben unserer Distrikt-</a:t>
            </a:r>
            <a:r>
              <a:rPr lang="de-DE" sz="2400" dirty="0" err="1">
                <a:solidFill>
                  <a:schemeClr val="tx1">
                    <a:lumMod val="50000"/>
                    <a:lumOff val="50000"/>
                  </a:schemeClr>
                </a:solidFill>
              </a:rPr>
              <a:t>Activity</a:t>
            </a:r>
            <a:r>
              <a:rPr lang="de-DE" sz="2400" dirty="0">
                <a:solidFill>
                  <a:schemeClr val="tx1">
                    <a:lumMod val="50000"/>
                    <a:lumOff val="50000"/>
                  </a:schemeClr>
                </a:solidFill>
              </a:rPr>
              <a:t> „Stammzellentypisierung“ könnte das ein weiteres Thema sein mit dem wir „Leben retten“ und uns auch in der Öffentlichkeit profilieren können. </a:t>
            </a:r>
          </a:p>
        </p:txBody>
      </p:sp>
    </p:spTree>
    <p:extLst>
      <p:ext uri="{BB962C8B-B14F-4D97-AF65-F5344CB8AC3E}">
        <p14:creationId xmlns:p14="http://schemas.microsoft.com/office/powerpoint/2010/main" val="3335005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2A957C3-7CEA-485D-BC14-C3ADF9870569}"/>
              </a:ext>
            </a:extLst>
          </p:cNvPr>
          <p:cNvSpPr/>
          <p:nvPr/>
        </p:nvSpPr>
        <p:spPr>
          <a:xfrm>
            <a:off x="665312" y="3429000"/>
            <a:ext cx="7813376" cy="923330"/>
          </a:xfrm>
          <a:prstGeom prst="rect">
            <a:avLst/>
          </a:prstGeom>
        </p:spPr>
        <p:txBody>
          <a:bodyPr wrap="square">
            <a:spAutoFit/>
          </a:bodyPr>
          <a:lstStyle/>
          <a:p>
            <a:pPr algn="just">
              <a:spcAft>
                <a:spcPts val="0"/>
              </a:spcAft>
            </a:pPr>
            <a:r>
              <a:rPr lang="de-DE"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PDG Oskar Fuchs				PDG Dr. med. Ulrich Kreutzer</a:t>
            </a:r>
            <a:endParaRPr lang="de-DE" sz="16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Tel.: 09341 12510                                                        Tel.: 07051 8061995</a:t>
            </a:r>
            <a:endParaRPr lang="de-DE" sz="16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Mail: oskar@fuchs-tbb.de                                          Mail: u.kreutzer@kabelbw.de</a:t>
            </a:r>
            <a:endParaRPr lang="de-DE" sz="16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feld 2">
            <a:extLst>
              <a:ext uri="{FF2B5EF4-FFF2-40B4-BE49-F238E27FC236}">
                <a16:creationId xmlns:a16="http://schemas.microsoft.com/office/drawing/2014/main" id="{5EA15A02-A912-42C9-8832-F55ECF56CB91}"/>
              </a:ext>
            </a:extLst>
          </p:cNvPr>
          <p:cNvSpPr txBox="1"/>
          <p:nvPr/>
        </p:nvSpPr>
        <p:spPr>
          <a:xfrm>
            <a:off x="2483768" y="1916832"/>
            <a:ext cx="4608512" cy="584775"/>
          </a:xfrm>
          <a:prstGeom prst="rect">
            <a:avLst/>
          </a:prstGeom>
          <a:noFill/>
        </p:spPr>
        <p:txBody>
          <a:bodyPr wrap="square" rtlCol="0">
            <a:spAutoFit/>
          </a:bodyPr>
          <a:lstStyle/>
          <a:p>
            <a:r>
              <a:rPr lang="de-DE" sz="3200" b="1" dirty="0">
                <a:solidFill>
                  <a:schemeClr val="tx1">
                    <a:lumMod val="50000"/>
                    <a:lumOff val="50000"/>
                  </a:schemeClr>
                </a:solidFill>
              </a:rPr>
              <a:t>Die Ansprechpartner</a:t>
            </a:r>
          </a:p>
        </p:txBody>
      </p:sp>
    </p:spTree>
    <p:extLst>
      <p:ext uri="{BB962C8B-B14F-4D97-AF65-F5344CB8AC3E}">
        <p14:creationId xmlns:p14="http://schemas.microsoft.com/office/powerpoint/2010/main" val="35193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EEC476B-5AFA-4FBD-80F4-4769FE0FFF0E}"/>
              </a:ext>
            </a:extLst>
          </p:cNvPr>
          <p:cNvSpPr/>
          <p:nvPr/>
        </p:nvSpPr>
        <p:spPr>
          <a:xfrm>
            <a:off x="467544" y="2397948"/>
            <a:ext cx="8208912" cy="2062103"/>
          </a:xfrm>
          <a:prstGeom prst="rect">
            <a:avLst/>
          </a:prstGeom>
        </p:spPr>
        <p:txBody>
          <a:bodyPr wrap="square">
            <a:spAutoFit/>
          </a:bodyPr>
          <a:lstStyle/>
          <a:p>
            <a:r>
              <a:rPr lang="de-DE" sz="3200" dirty="0">
                <a:solidFill>
                  <a:schemeClr val="tx1">
                    <a:lumMod val="50000"/>
                    <a:lumOff val="50000"/>
                  </a:schemeClr>
                </a:solidFill>
              </a:rPr>
              <a:t>Der plötzliche Herztod stellt in Deutschland mit mehr als 100.000 Fällen jährlich die häufigste Todesursache außerhalb von Krankenhäusern dar. </a:t>
            </a:r>
          </a:p>
        </p:txBody>
      </p:sp>
    </p:spTree>
    <p:extLst>
      <p:ext uri="{BB962C8B-B14F-4D97-AF65-F5344CB8AC3E}">
        <p14:creationId xmlns:p14="http://schemas.microsoft.com/office/powerpoint/2010/main" val="2046650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EEC476B-5AFA-4FBD-80F4-4769FE0FFF0E}"/>
              </a:ext>
            </a:extLst>
          </p:cNvPr>
          <p:cNvSpPr/>
          <p:nvPr/>
        </p:nvSpPr>
        <p:spPr>
          <a:xfrm>
            <a:off x="205032" y="1259173"/>
            <a:ext cx="8733933" cy="4339650"/>
          </a:xfrm>
          <a:prstGeom prst="rect">
            <a:avLst/>
          </a:prstGeom>
        </p:spPr>
        <p:txBody>
          <a:bodyPr wrap="square">
            <a:spAutoFit/>
          </a:bodyPr>
          <a:lstStyle/>
          <a:p>
            <a:pPr algn="ctr"/>
            <a:r>
              <a:rPr lang="de-DE" sz="3200" dirty="0">
                <a:solidFill>
                  <a:schemeClr val="tx1">
                    <a:lumMod val="50000"/>
                    <a:lumOff val="50000"/>
                  </a:schemeClr>
                </a:solidFill>
              </a:rPr>
              <a:t>Daraus errechnet sich eine Wahrscheinlichkeit von</a:t>
            </a:r>
          </a:p>
          <a:p>
            <a:pPr algn="ctr"/>
            <a:endParaRPr lang="de-DE" sz="3200" dirty="0">
              <a:solidFill>
                <a:schemeClr val="tx1">
                  <a:lumMod val="50000"/>
                  <a:lumOff val="50000"/>
                </a:schemeClr>
              </a:solidFill>
            </a:endParaRPr>
          </a:p>
          <a:p>
            <a:pPr algn="ctr"/>
            <a:endParaRPr lang="de-DE" sz="1400" dirty="0">
              <a:solidFill>
                <a:schemeClr val="tx1">
                  <a:lumMod val="50000"/>
                  <a:lumOff val="50000"/>
                </a:schemeClr>
              </a:solidFill>
            </a:endParaRPr>
          </a:p>
          <a:p>
            <a:pPr algn="ctr"/>
            <a:endParaRPr lang="de-DE" sz="3200" dirty="0">
              <a:solidFill>
                <a:schemeClr val="tx1">
                  <a:lumMod val="50000"/>
                  <a:lumOff val="50000"/>
                </a:schemeClr>
              </a:solidFill>
            </a:endParaRPr>
          </a:p>
          <a:p>
            <a:pPr algn="ctr"/>
            <a:r>
              <a:rPr lang="de-DE" sz="6000" b="1" dirty="0">
                <a:solidFill>
                  <a:schemeClr val="tx1">
                    <a:lumMod val="50000"/>
                    <a:lumOff val="50000"/>
                  </a:schemeClr>
                </a:solidFill>
              </a:rPr>
              <a:t>1 : 800</a:t>
            </a:r>
          </a:p>
          <a:p>
            <a:pPr algn="ctr"/>
            <a:endParaRPr lang="de-DE" sz="6000" b="1" dirty="0">
              <a:solidFill>
                <a:schemeClr val="tx1">
                  <a:lumMod val="50000"/>
                  <a:lumOff val="50000"/>
                </a:schemeClr>
              </a:solidFill>
            </a:endParaRPr>
          </a:p>
          <a:p>
            <a:pPr algn="ctr"/>
            <a:endParaRPr lang="de-DE" sz="1400" dirty="0">
              <a:solidFill>
                <a:schemeClr val="tx1">
                  <a:lumMod val="50000"/>
                  <a:lumOff val="50000"/>
                </a:schemeClr>
              </a:solidFill>
            </a:endParaRPr>
          </a:p>
          <a:p>
            <a:pPr algn="ctr"/>
            <a:r>
              <a:rPr lang="de-DE" sz="3200" dirty="0">
                <a:solidFill>
                  <a:schemeClr val="tx1">
                    <a:lumMod val="50000"/>
                    <a:lumOff val="50000"/>
                  </a:schemeClr>
                </a:solidFill>
              </a:rPr>
              <a:t>pro Jahr, am plötzlichen Herztod zu versterben.</a:t>
            </a:r>
          </a:p>
        </p:txBody>
      </p:sp>
      <p:sp>
        <p:nvSpPr>
          <p:cNvPr id="3" name="Ellipse 2">
            <a:extLst>
              <a:ext uri="{FF2B5EF4-FFF2-40B4-BE49-F238E27FC236}">
                <a16:creationId xmlns:a16="http://schemas.microsoft.com/office/drawing/2014/main" id="{A2D92132-4AC3-4A9A-9828-2E9BF6042BAF}"/>
              </a:ext>
            </a:extLst>
          </p:cNvPr>
          <p:cNvSpPr/>
          <p:nvPr/>
        </p:nvSpPr>
        <p:spPr>
          <a:xfrm>
            <a:off x="3265207" y="2389176"/>
            <a:ext cx="2613582" cy="2079643"/>
          </a:xfrm>
          <a:prstGeom prst="ellipse">
            <a:avLst/>
          </a:prstGeom>
          <a:noFill/>
          <a:ln w="127000">
            <a:solidFill>
              <a:srgbClr val="F711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81977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EEC476B-5AFA-4FBD-80F4-4769FE0FFF0E}"/>
              </a:ext>
            </a:extLst>
          </p:cNvPr>
          <p:cNvSpPr/>
          <p:nvPr/>
        </p:nvSpPr>
        <p:spPr>
          <a:xfrm>
            <a:off x="467544" y="1413063"/>
            <a:ext cx="8208912" cy="4031873"/>
          </a:xfrm>
          <a:prstGeom prst="rect">
            <a:avLst/>
          </a:prstGeom>
        </p:spPr>
        <p:txBody>
          <a:bodyPr wrap="square">
            <a:spAutoFit/>
          </a:bodyPr>
          <a:lstStyle/>
          <a:p>
            <a:r>
              <a:rPr lang="de-DE" sz="3200" dirty="0">
                <a:solidFill>
                  <a:schemeClr val="tx1">
                    <a:lumMod val="50000"/>
                    <a:lumOff val="50000"/>
                  </a:schemeClr>
                </a:solidFill>
              </a:rPr>
              <a:t>Das bedeutet für eine Stadt mit 100 000 Einwohnern, dass jedes Jahr 125 Menschen in dieser Stadt am plötzlichen Herztod versterben.</a:t>
            </a:r>
          </a:p>
          <a:p>
            <a:endParaRPr lang="de-DE" sz="3200" dirty="0">
              <a:solidFill>
                <a:schemeClr val="tx1">
                  <a:lumMod val="50000"/>
                  <a:lumOff val="50000"/>
                </a:schemeClr>
              </a:solidFill>
            </a:endParaRPr>
          </a:p>
          <a:p>
            <a:r>
              <a:rPr lang="de-DE" sz="3200" dirty="0">
                <a:solidFill>
                  <a:schemeClr val="tx1">
                    <a:lumMod val="50000"/>
                    <a:lumOff val="50000"/>
                  </a:schemeClr>
                </a:solidFill>
              </a:rPr>
              <a:t>Mit einer guten Herz-Lungen-Wiederbelebung und dem schnellen Einsatz eines AED (automatisierter externer Defibrillator) könnten bis zu 75 % der Betroffenen überleben.</a:t>
            </a:r>
          </a:p>
        </p:txBody>
      </p:sp>
    </p:spTree>
    <p:extLst>
      <p:ext uri="{BB962C8B-B14F-4D97-AF65-F5344CB8AC3E}">
        <p14:creationId xmlns:p14="http://schemas.microsoft.com/office/powerpoint/2010/main" val="1524280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1B647F5A-70E5-437F-B4C2-BF560619508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176233" y="904723"/>
            <a:ext cx="6791533" cy="4224894"/>
          </a:xfrm>
          <a:prstGeom prst="rect">
            <a:avLst/>
          </a:prstGeom>
          <a:ln>
            <a:noFill/>
          </a:ln>
          <a:effectLst>
            <a:outerShdw blurRad="292100" dist="139700" dir="2700000" algn="tl" rotWithShape="0">
              <a:srgbClr val="333333">
                <a:alpha val="65000"/>
              </a:srgbClr>
            </a:outerShdw>
          </a:effectLst>
        </p:spPr>
      </p:pic>
      <p:sp>
        <p:nvSpPr>
          <p:cNvPr id="3" name="Rechteck 2">
            <a:extLst>
              <a:ext uri="{FF2B5EF4-FFF2-40B4-BE49-F238E27FC236}">
                <a16:creationId xmlns:a16="http://schemas.microsoft.com/office/drawing/2014/main" id="{90FBC7AC-BED9-4C23-B0CC-1161860E7FDD}"/>
              </a:ext>
            </a:extLst>
          </p:cNvPr>
          <p:cNvSpPr/>
          <p:nvPr/>
        </p:nvSpPr>
        <p:spPr>
          <a:xfrm>
            <a:off x="816716" y="5243538"/>
            <a:ext cx="7510566" cy="1200329"/>
          </a:xfrm>
          <a:prstGeom prst="rect">
            <a:avLst/>
          </a:prstGeom>
        </p:spPr>
        <p:txBody>
          <a:bodyPr wrap="square">
            <a:spAutoFit/>
          </a:bodyPr>
          <a:lstStyle/>
          <a:p>
            <a:r>
              <a:rPr lang="de-DE" sz="2400" dirty="0">
                <a:solidFill>
                  <a:schemeClr val="tx1">
                    <a:lumMod val="50000"/>
                    <a:lumOff val="50000"/>
                  </a:schemeClr>
                </a:solidFill>
              </a:rPr>
              <a:t>Erläuterung: HLW = Herz-Lungen-Wiederbelebung</a:t>
            </a:r>
          </a:p>
          <a:p>
            <a:r>
              <a:rPr lang="de-DE" sz="2400" dirty="0">
                <a:solidFill>
                  <a:schemeClr val="tx1">
                    <a:lumMod val="50000"/>
                    <a:lumOff val="50000"/>
                  </a:schemeClr>
                </a:solidFill>
              </a:rPr>
              <a:t>                        AED  = automatisierter externer Defibrillator</a:t>
            </a:r>
          </a:p>
          <a:p>
            <a:r>
              <a:rPr lang="de-DE" sz="2400" dirty="0">
                <a:solidFill>
                  <a:schemeClr val="tx1">
                    <a:lumMod val="50000"/>
                    <a:lumOff val="50000"/>
                  </a:schemeClr>
                </a:solidFill>
              </a:rPr>
              <a:t>                        EH     = Erste Hilfe</a:t>
            </a:r>
          </a:p>
        </p:txBody>
      </p:sp>
    </p:spTree>
    <p:extLst>
      <p:ext uri="{BB962C8B-B14F-4D97-AF65-F5344CB8AC3E}">
        <p14:creationId xmlns:p14="http://schemas.microsoft.com/office/powerpoint/2010/main" val="878756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A6C91536-F778-484F-848F-3118F8BB81C8}"/>
              </a:ext>
            </a:extLst>
          </p:cNvPr>
          <p:cNvSpPr/>
          <p:nvPr/>
        </p:nvSpPr>
        <p:spPr>
          <a:xfrm>
            <a:off x="395536" y="908720"/>
            <a:ext cx="8568952" cy="4893647"/>
          </a:xfrm>
          <a:prstGeom prst="rect">
            <a:avLst/>
          </a:prstGeom>
        </p:spPr>
        <p:txBody>
          <a:bodyPr wrap="square">
            <a:spAutoFit/>
          </a:bodyPr>
          <a:lstStyle/>
          <a:p>
            <a:pPr>
              <a:spcAft>
                <a:spcPts val="0"/>
              </a:spcAft>
            </a:pPr>
            <a:r>
              <a:rPr lang="de-DE" sz="24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Bei den meisten vom plötzlichen Herztod Betroffenen liegt zunächst ein Kammerflimmern vor; eine unkoordinierte, wirkungslose Herzmuskelaktivität. Die Defibrillation ist die einzig wirksame Maßnahme zur Behandlung des Kammerflimmerns. </a:t>
            </a:r>
          </a:p>
          <a:p>
            <a:pPr>
              <a:spcAft>
                <a:spcPts val="0"/>
              </a:spcAft>
            </a:pPr>
            <a:r>
              <a:rPr lang="de-DE" sz="24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Nur mit einem AED ist es möglich, lebensbedrohliche Herzrhythmusstörungen zu behandeln – und zwar direkt am Notfallort, noch vor dem Eintreffen des Rettungsdienstes.</a:t>
            </a:r>
          </a:p>
          <a:p>
            <a:pPr>
              <a:spcAft>
                <a:spcPts val="0"/>
              </a:spcAft>
            </a:pPr>
            <a:r>
              <a:rPr lang="de-DE" sz="24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Je früher bei Kammerflimmern defibrilliert wird, desto größer ist die Wahrscheinlichkeit, ohne bleibende körperliche Schäden zu überleben. </a:t>
            </a:r>
          </a:p>
          <a:p>
            <a:pPr>
              <a:spcAft>
                <a:spcPts val="0"/>
              </a:spcAft>
            </a:pPr>
            <a:r>
              <a:rPr lang="de-DE" sz="24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Jede Minute nach Eintritt des Kammerflimmerns ohne Wiederbelebungs-Maßnahmen reduziert die Überlebenswahrscheinlichkeit um ca. 10 %     </a:t>
            </a:r>
          </a:p>
        </p:txBody>
      </p:sp>
    </p:spTree>
    <p:extLst>
      <p:ext uri="{BB962C8B-B14F-4D97-AF65-F5344CB8AC3E}">
        <p14:creationId xmlns:p14="http://schemas.microsoft.com/office/powerpoint/2010/main" val="254788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4832E685-FF1E-4E3B-AE4A-1101750A4B8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0" y="1222968"/>
            <a:ext cx="9144000" cy="4412063"/>
          </a:xfrm>
          <a:prstGeom prst="rect">
            <a:avLst/>
          </a:prstGeom>
        </p:spPr>
      </p:pic>
    </p:spTree>
    <p:extLst>
      <p:ext uri="{BB962C8B-B14F-4D97-AF65-F5344CB8AC3E}">
        <p14:creationId xmlns:p14="http://schemas.microsoft.com/office/powerpoint/2010/main" val="3702213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F6ABB7B5-3A68-450B-B815-79358777DD4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Lst>
          </a:blip>
          <a:stretch>
            <a:fillRect/>
          </a:stretch>
        </p:blipFill>
        <p:spPr>
          <a:xfrm>
            <a:off x="1524000" y="692696"/>
            <a:ext cx="6587412" cy="4222700"/>
          </a:xfrm>
          <a:prstGeom prst="rect">
            <a:avLst/>
          </a:prstGeom>
          <a:ln>
            <a:noFill/>
          </a:ln>
          <a:effectLst>
            <a:outerShdw blurRad="292100" dist="139700" dir="2700000" algn="tl" rotWithShape="0">
              <a:srgbClr val="333333">
                <a:alpha val="65000"/>
              </a:srgbClr>
            </a:outerShdw>
          </a:effectLst>
        </p:spPr>
      </p:pic>
      <p:sp>
        <p:nvSpPr>
          <p:cNvPr id="3" name="Rechteck 2">
            <a:extLst>
              <a:ext uri="{FF2B5EF4-FFF2-40B4-BE49-F238E27FC236}">
                <a16:creationId xmlns:a16="http://schemas.microsoft.com/office/drawing/2014/main" id="{E31F9429-02B6-4CC4-BFEF-2B285044298E}"/>
              </a:ext>
            </a:extLst>
          </p:cNvPr>
          <p:cNvSpPr/>
          <p:nvPr/>
        </p:nvSpPr>
        <p:spPr>
          <a:xfrm>
            <a:off x="531912" y="5108991"/>
            <a:ext cx="8288560" cy="1200329"/>
          </a:xfrm>
          <a:prstGeom prst="rect">
            <a:avLst/>
          </a:prstGeom>
        </p:spPr>
        <p:txBody>
          <a:bodyPr wrap="square">
            <a:spAutoFit/>
          </a:bodyPr>
          <a:lstStyle/>
          <a:p>
            <a:r>
              <a:rPr lang="de-DE" sz="2400" b="1" dirty="0">
                <a:solidFill>
                  <a:schemeClr val="tx1">
                    <a:lumMod val="50000"/>
                    <a:lumOff val="50000"/>
                  </a:schemeClr>
                </a:solidFill>
              </a:rPr>
              <a:t>Überlebensrate nach Herzstillstand ohne Herz-Lungen-Wiederbelebung (HLW) und mit HLW in Abhängigkeit von der Methode</a:t>
            </a:r>
          </a:p>
        </p:txBody>
      </p:sp>
    </p:spTree>
    <p:extLst>
      <p:ext uri="{BB962C8B-B14F-4D97-AF65-F5344CB8AC3E}">
        <p14:creationId xmlns:p14="http://schemas.microsoft.com/office/powerpoint/2010/main" val="26072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79FB5FE2-D412-4E17-8414-ACC0FFDE4051}"/>
              </a:ext>
            </a:extLst>
          </p:cNvPr>
          <p:cNvSpPr/>
          <p:nvPr/>
        </p:nvSpPr>
        <p:spPr>
          <a:xfrm>
            <a:off x="251520" y="952847"/>
            <a:ext cx="8784976" cy="4924425"/>
          </a:xfrm>
          <a:prstGeom prst="rect">
            <a:avLst/>
          </a:prstGeom>
        </p:spPr>
        <p:txBody>
          <a:bodyPr wrap="square">
            <a:spAutoFit/>
          </a:bodyPr>
          <a:lstStyle/>
          <a:p>
            <a:r>
              <a:rPr lang="de-DE" sz="3200" b="1" dirty="0">
                <a:solidFill>
                  <a:schemeClr val="tx1">
                    <a:lumMod val="50000"/>
                    <a:lumOff val="50000"/>
                  </a:schemeClr>
                </a:solidFill>
              </a:rPr>
              <a:t>Vorteil und Nutzen eines AED:</a:t>
            </a:r>
          </a:p>
          <a:p>
            <a:endParaRPr lang="de-DE" b="1" dirty="0">
              <a:solidFill>
                <a:schemeClr val="tx1">
                  <a:lumMod val="50000"/>
                  <a:lumOff val="50000"/>
                </a:schemeClr>
              </a:solidFill>
            </a:endParaRPr>
          </a:p>
          <a:p>
            <a:pPr marL="342900" indent="-342900">
              <a:buBlip>
                <a:blip r:embed="rId2"/>
              </a:buBlip>
            </a:pPr>
            <a:r>
              <a:rPr lang="de-DE" sz="2400" b="1" dirty="0">
                <a:solidFill>
                  <a:schemeClr val="tx1">
                    <a:lumMod val="50000"/>
                    <a:lumOff val="50000"/>
                  </a:schemeClr>
                </a:solidFill>
              </a:rPr>
              <a:t>Beseitigung der tödlichen Herzrhythmusstörung durch Laien nachweislich innerhalb von 2 Minuten bei ungeübten Personen.</a:t>
            </a:r>
          </a:p>
          <a:p>
            <a:pPr marL="342900" indent="-342900">
              <a:buBlip>
                <a:blip r:embed="rId2"/>
              </a:buBlip>
            </a:pPr>
            <a:r>
              <a:rPr lang="de-DE" sz="2400" b="1" dirty="0">
                <a:solidFill>
                  <a:schemeClr val="tx1">
                    <a:lumMod val="50000"/>
                    <a:lumOff val="50000"/>
                  </a:schemeClr>
                </a:solidFill>
              </a:rPr>
              <a:t>Gleichzeitig mündliche (und bildliche) Anweisungen zur Reanimation bis hin zur mechanischen Überprüfung der Effektivität der Maßnahmen bei einigen Geräten.</a:t>
            </a:r>
          </a:p>
          <a:p>
            <a:pPr marL="342900" indent="-342900">
              <a:buBlip>
                <a:blip r:embed="rId2"/>
              </a:buBlip>
            </a:pPr>
            <a:r>
              <a:rPr lang="de-DE" sz="2400" b="1" dirty="0">
                <a:solidFill>
                  <a:schemeClr val="tx1">
                    <a:lumMod val="50000"/>
                    <a:lumOff val="50000"/>
                  </a:schemeClr>
                </a:solidFill>
              </a:rPr>
              <a:t>Durch  frühzeitige Wiederherstellung des normalen Eigenrhythmus und Kreislaufes Wiedererwachen des Patienten möglich und dadurch bedingt Verzicht auf weitere Reanimationsmaßnahmen.</a:t>
            </a:r>
          </a:p>
          <a:p>
            <a:pPr marL="342900" indent="-342900">
              <a:buBlip>
                <a:blip r:embed="rId2"/>
              </a:buBlip>
            </a:pPr>
            <a:r>
              <a:rPr lang="de-DE" sz="2400" b="1" dirty="0">
                <a:solidFill>
                  <a:schemeClr val="tx1">
                    <a:lumMod val="50000"/>
                    <a:lumOff val="50000"/>
                  </a:schemeClr>
                </a:solidFill>
              </a:rPr>
              <a:t>Insgesamt Verbesserung der Überlebenschance und Verringerung von bleibenden Schäden.</a:t>
            </a:r>
          </a:p>
        </p:txBody>
      </p:sp>
    </p:spTree>
    <p:extLst>
      <p:ext uri="{BB962C8B-B14F-4D97-AF65-F5344CB8AC3E}">
        <p14:creationId xmlns:p14="http://schemas.microsoft.com/office/powerpoint/2010/main" val="113779907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699</Words>
  <Application>Microsoft Office PowerPoint</Application>
  <PresentationFormat>Bildschirmpräsentation (4:3)</PresentationFormat>
  <Paragraphs>57</Paragraphs>
  <Slides>16</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16</vt:i4>
      </vt:variant>
    </vt:vector>
  </HeadingPairs>
  <TitlesOfParts>
    <vt:vector size="21" baseType="lpstr">
      <vt:lpstr>Arial</vt:lpstr>
      <vt:lpstr>Arial Black</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Eva Friedrich</dc:creator>
  <cp:lastModifiedBy>Eva Friedrich</cp:lastModifiedBy>
  <cp:revision>7</cp:revision>
  <dcterms:created xsi:type="dcterms:W3CDTF">2019-08-09T09:14:45Z</dcterms:created>
  <dcterms:modified xsi:type="dcterms:W3CDTF">2019-11-20T08:16:10Z</dcterms:modified>
</cp:coreProperties>
</file>